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8" r:id="rId2"/>
    <p:sldId id="259" r:id="rId3"/>
    <p:sldId id="260" r:id="rId4"/>
    <p:sldId id="261" r:id="rId5"/>
    <p:sldId id="262" r:id="rId6"/>
    <p:sldId id="263" r:id="rId7"/>
    <p:sldId id="264" r:id="rId8"/>
    <p:sldId id="265" r:id="rId9"/>
    <p:sldId id="266"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114" d="100"/>
          <a:sy n="114" d="100"/>
        </p:scale>
        <p:origin x="46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4BC14E2-94DD-44DB-B87D-A6AAB06D6E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910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898AB-4892-4C90-9D45-14F13F023B1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98747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92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75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263160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65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71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943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618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94672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D898AB-4892-4C90-9D45-14F13F023B19}"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C14E2-94DD-44DB-B87D-A6AAB06D6E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392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D898AB-4892-4C90-9D45-14F13F023B1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26908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D898AB-4892-4C90-9D45-14F13F023B19}"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C14E2-94DD-44DB-B87D-A6AAB06D6E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343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D898AB-4892-4C90-9D45-14F13F023B19}"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C14E2-94DD-44DB-B87D-A6AAB06D6E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065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898AB-4892-4C90-9D45-14F13F023B19}"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360825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898AB-4892-4C90-9D45-14F13F023B1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14E2-94DD-44DB-B87D-A6AAB06D6E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58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D898AB-4892-4C90-9D45-14F13F023B19}"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C14E2-94DD-44DB-B87D-A6AAB06D6E79}" type="slidenum">
              <a:rPr lang="en-US" smtClean="0"/>
              <a:t>‹#›</a:t>
            </a:fld>
            <a:endParaRPr lang="en-US"/>
          </a:p>
        </p:txBody>
      </p:sp>
    </p:spTree>
    <p:extLst>
      <p:ext uri="{BB962C8B-B14F-4D97-AF65-F5344CB8AC3E}">
        <p14:creationId xmlns:p14="http://schemas.microsoft.com/office/powerpoint/2010/main" val="133870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D898AB-4892-4C90-9D45-14F13F023B19}" type="datetimeFigureOut">
              <a:rPr lang="en-US" smtClean="0"/>
              <a:t>10/4/2021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BC14E2-94DD-44DB-B87D-A6AAB06D6E79}" type="slidenum">
              <a:rPr lang="en-US" smtClean="0"/>
              <a:t>‹#›</a:t>
            </a:fld>
            <a:endParaRPr lang="en-US"/>
          </a:p>
        </p:txBody>
      </p:sp>
    </p:spTree>
    <p:extLst>
      <p:ext uri="{BB962C8B-B14F-4D97-AF65-F5344CB8AC3E}">
        <p14:creationId xmlns:p14="http://schemas.microsoft.com/office/powerpoint/2010/main" val="33941087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cdc.gov/tb/programs/genotyping/default.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ap&#10;&#10;Description automatically generated">
            <a:extLst>
              <a:ext uri="{FF2B5EF4-FFF2-40B4-BE49-F238E27FC236}">
                <a16:creationId xmlns:a16="http://schemas.microsoft.com/office/drawing/2014/main" id="{4A061858-590E-4DFF-BD53-63441E2CE3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8787" y="2109233"/>
            <a:ext cx="2956845" cy="2639534"/>
          </a:xfrm>
        </p:spPr>
      </p:pic>
      <p:sp>
        <p:nvSpPr>
          <p:cNvPr id="4" name="Text Placeholder 3">
            <a:extLst>
              <a:ext uri="{FF2B5EF4-FFF2-40B4-BE49-F238E27FC236}">
                <a16:creationId xmlns:a16="http://schemas.microsoft.com/office/drawing/2014/main" id="{BBC67E7C-EBDF-4BFD-BB9E-32A5DDAE864B}"/>
              </a:ext>
            </a:extLst>
          </p:cNvPr>
          <p:cNvSpPr>
            <a:spLocks noGrp="1"/>
          </p:cNvSpPr>
          <p:nvPr>
            <p:ph type="body" sz="half" idx="2"/>
          </p:nvPr>
        </p:nvSpPr>
        <p:spPr>
          <a:xfrm>
            <a:off x="1333850" y="2057400"/>
            <a:ext cx="9043331" cy="3811588"/>
          </a:xfrm>
        </p:spPr>
        <p:txBody>
          <a:bodyPr>
            <a:normAutofit/>
          </a:bodyPr>
          <a:lstStyle/>
          <a:p>
            <a:endParaRPr lang="en-US" dirty="0">
              <a:highlight>
                <a:srgbClr val="FFFF00"/>
              </a:highlight>
            </a:endParaRPr>
          </a:p>
          <a:p>
            <a:endParaRPr lang="en-US" dirty="0">
              <a:highlight>
                <a:srgbClr val="FFFF00"/>
              </a:highlight>
            </a:endParaRPr>
          </a:p>
          <a:p>
            <a:pPr algn="l"/>
            <a:r>
              <a:rPr lang="en-US" dirty="0"/>
              <a:t>                                                            </a:t>
            </a:r>
            <a:r>
              <a:rPr lang="en-US" dirty="0">
                <a:highlight>
                  <a:srgbClr val="FFFF00"/>
                </a:highlight>
              </a:rPr>
              <a:t>     Mississippi</a:t>
            </a: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sz="2000" dirty="0">
                <a:highlight>
                  <a:srgbClr val="FFFF00"/>
                </a:highlight>
              </a:rPr>
              <a:t> Doing Our Part to Eliminate Tuberculosis (TB)</a:t>
            </a:r>
          </a:p>
        </p:txBody>
      </p:sp>
      <p:pic>
        <p:nvPicPr>
          <p:cNvPr id="1026" name="Picture 2">
            <a:extLst>
              <a:ext uri="{FF2B5EF4-FFF2-40B4-BE49-F238E27FC236}">
                <a16:creationId xmlns:a16="http://schemas.microsoft.com/office/drawing/2014/main" id="{CB761A0C-3169-4049-9E8E-19942C74A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28" y="709301"/>
            <a:ext cx="6508127" cy="115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CEE8-3F31-4553-9568-C5E8C344AF88}"/>
              </a:ext>
            </a:extLst>
          </p:cNvPr>
          <p:cNvSpPr>
            <a:spLocks noGrp="1"/>
          </p:cNvSpPr>
          <p:nvPr>
            <p:ph type="title"/>
          </p:nvPr>
        </p:nvSpPr>
        <p:spPr/>
        <p:txBody>
          <a:bodyPr/>
          <a:lstStyle/>
          <a:p>
            <a:pPr algn="ctr"/>
            <a:r>
              <a:rPr lang="en-US" b="1" i="0" dirty="0">
                <a:solidFill>
                  <a:srgbClr val="000000"/>
                </a:solidFill>
                <a:effectLst/>
                <a:latin typeface="Open Sans" panose="020B0606030504020204" pitchFamily="34" charset="0"/>
              </a:rPr>
              <a:t>What is TB Genotyping?</a:t>
            </a:r>
            <a:endParaRPr lang="en-US" dirty="0"/>
          </a:p>
        </p:txBody>
      </p:sp>
      <p:sp>
        <p:nvSpPr>
          <p:cNvPr id="3" name="Content Placeholder 2">
            <a:extLst>
              <a:ext uri="{FF2B5EF4-FFF2-40B4-BE49-F238E27FC236}">
                <a16:creationId xmlns:a16="http://schemas.microsoft.com/office/drawing/2014/main" id="{D9B5CC1B-4FB7-4A06-BFBF-254F0D5ABF39}"/>
              </a:ext>
            </a:extLst>
          </p:cNvPr>
          <p:cNvSpPr>
            <a:spLocks noGrp="1"/>
          </p:cNvSpPr>
          <p:nvPr>
            <p:ph idx="1"/>
          </p:nvPr>
        </p:nvSpPr>
        <p:spPr/>
        <p:txBody>
          <a:bodyPr/>
          <a:lstStyle/>
          <a:p>
            <a:r>
              <a:rPr lang="en-US" sz="1600" b="0" i="0" dirty="0">
                <a:solidFill>
                  <a:srgbClr val="000000"/>
                </a:solidFill>
                <a:effectLst/>
                <a:latin typeface="Open Sans" panose="020B0606030504020204" pitchFamily="34" charset="0"/>
              </a:rPr>
              <a:t>TB genotyping is a laboratory-based approach used to analyze the genetic material (e.g., DNA) of </a:t>
            </a:r>
            <a:r>
              <a:rPr lang="en-US" sz="1600" b="0" i="1" dirty="0">
                <a:solidFill>
                  <a:srgbClr val="000000"/>
                </a:solidFill>
                <a:effectLst/>
                <a:latin typeface="Open Sans" panose="020B0606030504020204" pitchFamily="34" charset="0"/>
              </a:rPr>
              <a:t>Mycobacterium tuberculosis</a:t>
            </a:r>
            <a:r>
              <a:rPr lang="en-US" sz="1600" b="0" i="0" dirty="0">
                <a:solidFill>
                  <a:srgbClr val="000000"/>
                </a:solidFill>
                <a:effectLst/>
                <a:latin typeface="Open Sans" panose="020B0606030504020204" pitchFamily="34" charset="0"/>
              </a:rPr>
              <a:t>, the bacterium that causes TB disease. The total genetic content is referred to as the genome. Specific sections of the </a:t>
            </a:r>
            <a:r>
              <a:rPr lang="en-US" sz="1600" b="0" i="1" dirty="0">
                <a:solidFill>
                  <a:srgbClr val="000000"/>
                </a:solidFill>
                <a:effectLst/>
                <a:latin typeface="Open Sans" panose="020B0606030504020204" pitchFamily="34" charset="0"/>
              </a:rPr>
              <a:t>M. tuberculosis</a:t>
            </a:r>
            <a:r>
              <a:rPr lang="en-US" sz="1600" b="0" i="0" dirty="0">
                <a:solidFill>
                  <a:srgbClr val="000000"/>
                </a:solidFill>
                <a:effectLst/>
                <a:latin typeface="Open Sans" panose="020B0606030504020204" pitchFamily="34" charset="0"/>
              </a:rPr>
              <a:t> genome form distinct genetic patterns that help distinguish different strains of </a:t>
            </a:r>
            <a:r>
              <a:rPr lang="en-US" sz="1600" b="0" i="1" dirty="0">
                <a:solidFill>
                  <a:srgbClr val="000000"/>
                </a:solidFill>
                <a:effectLst/>
                <a:latin typeface="Open Sans" panose="020B0606030504020204" pitchFamily="34" charset="0"/>
              </a:rPr>
              <a:t>M. tuberculosis</a:t>
            </a:r>
            <a:r>
              <a:rPr lang="en-US" sz="1600" b="0" i="0" dirty="0">
                <a:solidFill>
                  <a:srgbClr val="000000"/>
                </a:solidFill>
                <a:effectLst/>
                <a:latin typeface="Open Sans" panose="020B0606030504020204" pitchFamily="34" charset="0"/>
              </a:rPr>
              <a:t>. TB genotyping methods have changed over time with advances in laboratory technology.</a:t>
            </a:r>
          </a:p>
          <a:p>
            <a:pPr algn="ctr"/>
            <a:endParaRPr lang="en-US" dirty="0"/>
          </a:p>
        </p:txBody>
      </p:sp>
      <p:pic>
        <p:nvPicPr>
          <p:cNvPr id="4" name="Picture 3">
            <a:extLst>
              <a:ext uri="{FF2B5EF4-FFF2-40B4-BE49-F238E27FC236}">
                <a16:creationId xmlns:a16="http://schemas.microsoft.com/office/drawing/2014/main" id="{01B1C01A-F1A2-47CA-B488-FA758D155B42}"/>
              </a:ext>
            </a:extLst>
          </p:cNvPr>
          <p:cNvPicPr>
            <a:picLocks noChangeAspect="1"/>
          </p:cNvPicPr>
          <p:nvPr/>
        </p:nvPicPr>
        <p:blipFill>
          <a:blip r:embed="rId2"/>
          <a:stretch>
            <a:fillRect/>
          </a:stretch>
        </p:blipFill>
        <p:spPr>
          <a:xfrm>
            <a:off x="3529012" y="4074060"/>
            <a:ext cx="5133975" cy="1919334"/>
          </a:xfrm>
          <a:prstGeom prst="rect">
            <a:avLst/>
          </a:prstGeom>
        </p:spPr>
      </p:pic>
    </p:spTree>
    <p:extLst>
      <p:ext uri="{BB962C8B-B14F-4D97-AF65-F5344CB8AC3E}">
        <p14:creationId xmlns:p14="http://schemas.microsoft.com/office/powerpoint/2010/main" val="244838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19A9D-E999-492C-8725-2AD0779A1A4D}"/>
              </a:ext>
            </a:extLst>
          </p:cNvPr>
          <p:cNvSpPr>
            <a:spLocks noGrp="1"/>
          </p:cNvSpPr>
          <p:nvPr>
            <p:ph type="title"/>
          </p:nvPr>
        </p:nvSpPr>
        <p:spPr/>
        <p:txBody>
          <a:bodyPr/>
          <a:lstStyle/>
          <a:p>
            <a:pPr algn="ctr"/>
            <a:r>
              <a:rPr lang="en-US" b="1" i="0" dirty="0">
                <a:solidFill>
                  <a:srgbClr val="000000"/>
                </a:solidFill>
                <a:effectLst/>
                <a:latin typeface="Open Sans" panose="020B0606030504020204" pitchFamily="34" charset="0"/>
              </a:rPr>
              <a:t>Why do we use TB Genotyping?</a:t>
            </a:r>
            <a:endParaRPr lang="en-US" dirty="0"/>
          </a:p>
        </p:txBody>
      </p:sp>
      <p:sp>
        <p:nvSpPr>
          <p:cNvPr id="3" name="Content Placeholder 2">
            <a:extLst>
              <a:ext uri="{FF2B5EF4-FFF2-40B4-BE49-F238E27FC236}">
                <a16:creationId xmlns:a16="http://schemas.microsoft.com/office/drawing/2014/main" id="{8B27AB66-CA1D-40CD-A74E-AAC53E43EEED}"/>
              </a:ext>
            </a:extLst>
          </p:cNvPr>
          <p:cNvSpPr>
            <a:spLocks noGrp="1"/>
          </p:cNvSpPr>
          <p:nvPr>
            <p:ph idx="1"/>
          </p:nvPr>
        </p:nvSpPr>
        <p:spPr/>
        <p:txBody>
          <a:bodyPr>
            <a:normAutofit fontScale="92500" lnSpcReduction="20000"/>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Helps distinguish between persons whose TB disease is the result of TB infection that was acquired in the past, as compared to recently or newly acquired infection with development of TB disease,</a:t>
            </a:r>
          </a:p>
          <a:p>
            <a:pPr algn="l">
              <a:buFont typeface="Arial" panose="020B0604020202020204" pitchFamily="34" charset="0"/>
              <a:buChar char="•"/>
            </a:pPr>
            <a:r>
              <a:rPr lang="en-US" b="0" i="0" dirty="0">
                <a:solidFill>
                  <a:srgbClr val="000000"/>
                </a:solidFill>
                <a:effectLst/>
                <a:latin typeface="Open Sans" panose="020B0606030504020204" pitchFamily="34" charset="0"/>
              </a:rPr>
              <a:t>Can add value to conventional contact investigations,</a:t>
            </a:r>
          </a:p>
          <a:p>
            <a:pPr algn="l">
              <a:buFont typeface="Arial" panose="020B0604020202020204" pitchFamily="34" charset="0"/>
              <a:buChar char="•"/>
            </a:pPr>
            <a:r>
              <a:rPr lang="en-US" b="0" i="0" dirty="0">
                <a:solidFill>
                  <a:srgbClr val="000000"/>
                </a:solidFill>
                <a:effectLst/>
                <a:latin typeface="Open Sans" panose="020B0606030504020204" pitchFamily="34" charset="0"/>
              </a:rPr>
              <a:t>Offers a powerful tool to help direct the application of appropriate resources, since TB prevention and control efforts directed at preventing TB transmission are fundamentally different from efforts to prevent reactivation of latent TB infection, and</a:t>
            </a:r>
          </a:p>
          <a:p>
            <a:pPr algn="l">
              <a:buFont typeface="Arial" panose="020B0604020202020204" pitchFamily="34" charset="0"/>
              <a:buChar char="•"/>
            </a:pPr>
            <a:r>
              <a:rPr lang="en-US" b="0" i="0" dirty="0">
                <a:solidFill>
                  <a:srgbClr val="000000"/>
                </a:solidFill>
                <a:effectLst/>
                <a:latin typeface="Open Sans" panose="020B0606030504020204" pitchFamily="34" charset="0"/>
              </a:rPr>
              <a:t>Allows us to monitor our progress toward eliminating TB transmission more accurately.</a:t>
            </a:r>
          </a:p>
          <a:p>
            <a:endParaRPr lang="en-US" dirty="0"/>
          </a:p>
        </p:txBody>
      </p:sp>
    </p:spTree>
    <p:extLst>
      <p:ext uri="{BB962C8B-B14F-4D97-AF65-F5344CB8AC3E}">
        <p14:creationId xmlns:p14="http://schemas.microsoft.com/office/powerpoint/2010/main" val="124242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EBFD-C54C-4B75-B528-058703ADE7EF}"/>
              </a:ext>
            </a:extLst>
          </p:cNvPr>
          <p:cNvSpPr>
            <a:spLocks noGrp="1"/>
          </p:cNvSpPr>
          <p:nvPr>
            <p:ph type="title"/>
          </p:nvPr>
        </p:nvSpPr>
        <p:spPr/>
        <p:txBody>
          <a:bodyPr/>
          <a:lstStyle/>
          <a:p>
            <a:pPr algn="ctr"/>
            <a:r>
              <a:rPr lang="en-US" dirty="0"/>
              <a:t>Familiar Strain</a:t>
            </a:r>
          </a:p>
        </p:txBody>
      </p:sp>
      <p:sp>
        <p:nvSpPr>
          <p:cNvPr id="3" name="Content Placeholder 2">
            <a:extLst>
              <a:ext uri="{FF2B5EF4-FFF2-40B4-BE49-F238E27FC236}">
                <a16:creationId xmlns:a16="http://schemas.microsoft.com/office/drawing/2014/main" id="{332E6435-3F52-4E74-BF75-EB5990459DFA}"/>
              </a:ext>
            </a:extLst>
          </p:cNvPr>
          <p:cNvSpPr>
            <a:spLocks noGrp="1"/>
          </p:cNvSpPr>
          <p:nvPr>
            <p:ph idx="1"/>
          </p:nvPr>
        </p:nvSpPr>
        <p:spPr/>
        <p:txBody>
          <a:bodyPr/>
          <a:lstStyle/>
          <a:p>
            <a:endParaRPr lang="en-US" dirty="0"/>
          </a:p>
          <a:p>
            <a:endParaRPr lang="en-US" dirty="0"/>
          </a:p>
          <a:p>
            <a:endParaRPr lang="en-US" dirty="0"/>
          </a:p>
          <a:p>
            <a:endParaRPr lang="en-US" dirty="0"/>
          </a:p>
          <a:p>
            <a:pPr marL="0" indent="0" algn="ctr">
              <a:buNone/>
            </a:pPr>
            <a:r>
              <a:rPr lang="en-US" dirty="0"/>
              <a:t>MTBC000842/</a:t>
            </a:r>
            <a:r>
              <a:rPr lang="en-US" dirty="0">
                <a:highlight>
                  <a:srgbClr val="FFFF00"/>
                </a:highlight>
              </a:rPr>
              <a:t>G07925</a:t>
            </a:r>
            <a:r>
              <a:rPr lang="en-US" dirty="0"/>
              <a:t> in Mississippi</a:t>
            </a:r>
          </a:p>
        </p:txBody>
      </p:sp>
    </p:spTree>
    <p:extLst>
      <p:ext uri="{BB962C8B-B14F-4D97-AF65-F5344CB8AC3E}">
        <p14:creationId xmlns:p14="http://schemas.microsoft.com/office/powerpoint/2010/main" val="728781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297-ED91-4776-B70E-229E7C41AD06}"/>
              </a:ext>
            </a:extLst>
          </p:cNvPr>
          <p:cNvSpPr>
            <a:spLocks noGrp="1"/>
          </p:cNvSpPr>
          <p:nvPr>
            <p:ph type="title"/>
          </p:nvPr>
        </p:nvSpPr>
        <p:spPr/>
        <p:txBody>
          <a:bodyPr>
            <a:normAutofit fontScale="90000"/>
          </a:bodyPr>
          <a:lstStyle/>
          <a:p>
            <a:pPr algn="ctr"/>
            <a:r>
              <a:rPr lang="en-US" dirty="0"/>
              <a:t>The Importance of the Contact Investigation (CI)</a:t>
            </a:r>
          </a:p>
        </p:txBody>
      </p:sp>
      <p:sp>
        <p:nvSpPr>
          <p:cNvPr id="3" name="Text Placeholder 2">
            <a:extLst>
              <a:ext uri="{FF2B5EF4-FFF2-40B4-BE49-F238E27FC236}">
                <a16:creationId xmlns:a16="http://schemas.microsoft.com/office/drawing/2014/main" id="{F93D96F7-450A-4358-8832-1CF32DC50792}"/>
              </a:ext>
            </a:extLst>
          </p:cNvPr>
          <p:cNvSpPr>
            <a:spLocks noGrp="1"/>
          </p:cNvSpPr>
          <p:nvPr>
            <p:ph type="body" idx="1"/>
          </p:nvPr>
        </p:nvSpPr>
        <p:spPr/>
        <p:txBody>
          <a:bodyPr/>
          <a:lstStyle/>
          <a:p>
            <a:r>
              <a:rPr lang="en-US" dirty="0"/>
              <a:t>09/30/2020</a:t>
            </a:r>
          </a:p>
        </p:txBody>
      </p:sp>
      <p:sp>
        <p:nvSpPr>
          <p:cNvPr id="4" name="Content Placeholder 3">
            <a:extLst>
              <a:ext uri="{FF2B5EF4-FFF2-40B4-BE49-F238E27FC236}">
                <a16:creationId xmlns:a16="http://schemas.microsoft.com/office/drawing/2014/main" id="{AFF4968B-D59F-48FD-BDFE-19C63705B38B}"/>
              </a:ext>
            </a:extLst>
          </p:cNvPr>
          <p:cNvSpPr>
            <a:spLocks noGrp="1"/>
          </p:cNvSpPr>
          <p:nvPr>
            <p:ph sz="half" idx="2"/>
          </p:nvPr>
        </p:nvSpPr>
        <p:spPr/>
        <p:txBody>
          <a:bodyPr/>
          <a:lstStyle/>
          <a:p>
            <a:r>
              <a:rPr lang="en-US" dirty="0"/>
              <a:t>RVCT#2020MS202010030</a:t>
            </a:r>
          </a:p>
          <a:p>
            <a:r>
              <a:rPr lang="en-US" dirty="0"/>
              <a:t>RVCT#2020MS202010032</a:t>
            </a:r>
          </a:p>
          <a:p>
            <a:r>
              <a:rPr lang="en-US" dirty="0"/>
              <a:t>RVCT#2020MS202011035</a:t>
            </a:r>
          </a:p>
          <a:p>
            <a:r>
              <a:rPr lang="en-US" dirty="0"/>
              <a:t>RVCT#2020MS202012042</a:t>
            </a:r>
          </a:p>
        </p:txBody>
      </p:sp>
      <p:sp>
        <p:nvSpPr>
          <p:cNvPr id="5" name="Text Placeholder 4">
            <a:extLst>
              <a:ext uri="{FF2B5EF4-FFF2-40B4-BE49-F238E27FC236}">
                <a16:creationId xmlns:a16="http://schemas.microsoft.com/office/drawing/2014/main" id="{47BA0716-6491-4F3D-AF59-E9BF05D4A631}"/>
              </a:ext>
            </a:extLst>
          </p:cNvPr>
          <p:cNvSpPr>
            <a:spLocks noGrp="1"/>
          </p:cNvSpPr>
          <p:nvPr>
            <p:ph type="body" sz="quarter" idx="3"/>
          </p:nvPr>
        </p:nvSpPr>
        <p:spPr/>
        <p:txBody>
          <a:bodyPr/>
          <a:lstStyle/>
          <a:p>
            <a:r>
              <a:rPr lang="en-US" dirty="0"/>
              <a:t>07/08/2021</a:t>
            </a:r>
          </a:p>
        </p:txBody>
      </p:sp>
      <p:sp>
        <p:nvSpPr>
          <p:cNvPr id="6" name="Content Placeholder 5">
            <a:extLst>
              <a:ext uri="{FF2B5EF4-FFF2-40B4-BE49-F238E27FC236}">
                <a16:creationId xmlns:a16="http://schemas.microsoft.com/office/drawing/2014/main" id="{8A9CF5B7-7275-4821-94F1-3DA96E473410}"/>
              </a:ext>
            </a:extLst>
          </p:cNvPr>
          <p:cNvSpPr>
            <a:spLocks noGrp="1"/>
          </p:cNvSpPr>
          <p:nvPr>
            <p:ph sz="quarter" idx="4"/>
          </p:nvPr>
        </p:nvSpPr>
        <p:spPr/>
        <p:txBody>
          <a:bodyPr/>
          <a:lstStyle/>
          <a:p>
            <a:r>
              <a:rPr lang="en-US" dirty="0"/>
              <a:t>RVCT#2021MS202104007</a:t>
            </a:r>
          </a:p>
          <a:p>
            <a:r>
              <a:rPr lang="en-US" dirty="0"/>
              <a:t>RVCT#2021MS202105014</a:t>
            </a:r>
          </a:p>
          <a:p>
            <a:r>
              <a:rPr lang="en-US" dirty="0"/>
              <a:t>RVCT#2021MS202107019</a:t>
            </a:r>
          </a:p>
          <a:p>
            <a:r>
              <a:rPr lang="en-US" dirty="0"/>
              <a:t>RVCT#2021MS202107018</a:t>
            </a:r>
          </a:p>
        </p:txBody>
      </p:sp>
    </p:spTree>
    <p:extLst>
      <p:ext uri="{BB962C8B-B14F-4D97-AF65-F5344CB8AC3E}">
        <p14:creationId xmlns:p14="http://schemas.microsoft.com/office/powerpoint/2010/main" val="47626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C168-CC92-425C-B916-368A54A894D8}"/>
              </a:ext>
            </a:extLst>
          </p:cNvPr>
          <p:cNvSpPr>
            <a:spLocks noGrp="1"/>
          </p:cNvSpPr>
          <p:nvPr>
            <p:ph type="title"/>
          </p:nvPr>
        </p:nvSpPr>
        <p:spPr/>
        <p:txBody>
          <a:bodyPr/>
          <a:lstStyle/>
          <a:p>
            <a:pPr algn="ctr"/>
            <a:r>
              <a:rPr lang="en-US" dirty="0"/>
              <a:t>The CI Round-Up</a:t>
            </a:r>
          </a:p>
        </p:txBody>
      </p:sp>
      <p:sp>
        <p:nvSpPr>
          <p:cNvPr id="3" name="Content Placeholder 2">
            <a:extLst>
              <a:ext uri="{FF2B5EF4-FFF2-40B4-BE49-F238E27FC236}">
                <a16:creationId xmlns:a16="http://schemas.microsoft.com/office/drawing/2014/main" id="{0B6D44D0-8377-4794-9761-34CA75E2F075}"/>
              </a:ext>
            </a:extLst>
          </p:cNvPr>
          <p:cNvSpPr>
            <a:spLocks noGrp="1"/>
          </p:cNvSpPr>
          <p:nvPr>
            <p:ph idx="1"/>
          </p:nvPr>
        </p:nvSpPr>
        <p:spPr/>
        <p:txBody>
          <a:bodyPr>
            <a:normAutofit fontScale="70000" lnSpcReduction="20000"/>
          </a:bodyPr>
          <a:lstStyle/>
          <a:p>
            <a:r>
              <a:rPr lang="en-US" dirty="0"/>
              <a:t>2 of the cases were brother and sister</a:t>
            </a:r>
          </a:p>
          <a:p>
            <a:r>
              <a:rPr lang="en-US" dirty="0"/>
              <a:t>2 of the others were cousins to the brother and sister</a:t>
            </a:r>
          </a:p>
          <a:p>
            <a:r>
              <a:rPr lang="en-US" dirty="0"/>
              <a:t>1 of the cousins was a contact to a case in 2014, completed therapy for TBI while incarcerated and now has a cavitary chest x-ray</a:t>
            </a:r>
          </a:p>
          <a:p>
            <a:pPr marL="0" indent="0">
              <a:buNone/>
            </a:pPr>
            <a:endParaRPr lang="en-US" dirty="0"/>
          </a:p>
          <a:p>
            <a:endParaRPr lang="en-US" dirty="0"/>
          </a:p>
          <a:p>
            <a:endParaRPr lang="en-US" dirty="0"/>
          </a:p>
          <a:p>
            <a:r>
              <a:rPr lang="en-US" dirty="0"/>
              <a:t>83 contacts were identified</a:t>
            </a:r>
          </a:p>
          <a:p>
            <a:endParaRPr lang="en-US" dirty="0"/>
          </a:p>
          <a:p>
            <a:r>
              <a:rPr lang="en-US" dirty="0"/>
              <a:t>22 were infected with TBI</a:t>
            </a:r>
          </a:p>
        </p:txBody>
      </p:sp>
    </p:spTree>
    <p:extLst>
      <p:ext uri="{BB962C8B-B14F-4D97-AF65-F5344CB8AC3E}">
        <p14:creationId xmlns:p14="http://schemas.microsoft.com/office/powerpoint/2010/main" val="2587998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45BE-0CB7-47C0-AA91-07F1E6943A54}"/>
              </a:ext>
            </a:extLst>
          </p:cNvPr>
          <p:cNvSpPr>
            <a:spLocks noGrp="1"/>
          </p:cNvSpPr>
          <p:nvPr>
            <p:ph type="title"/>
          </p:nvPr>
        </p:nvSpPr>
        <p:spPr/>
        <p:txBody>
          <a:bodyPr/>
          <a:lstStyle/>
          <a:p>
            <a:pPr algn="ctr"/>
            <a:r>
              <a:rPr lang="en-US" dirty="0"/>
              <a:t>Science &amp; Leg Work Got Us Here</a:t>
            </a:r>
          </a:p>
        </p:txBody>
      </p:sp>
      <p:sp>
        <p:nvSpPr>
          <p:cNvPr id="3" name="Text Placeholder 2">
            <a:extLst>
              <a:ext uri="{FF2B5EF4-FFF2-40B4-BE49-F238E27FC236}">
                <a16:creationId xmlns:a16="http://schemas.microsoft.com/office/drawing/2014/main" id="{A1E5D25D-522E-4FAC-ADFE-3E9040D641DC}"/>
              </a:ext>
            </a:extLst>
          </p:cNvPr>
          <p:cNvSpPr>
            <a:spLocks noGrp="1"/>
          </p:cNvSpPr>
          <p:nvPr>
            <p:ph type="body" idx="1"/>
          </p:nvPr>
        </p:nvSpPr>
        <p:spPr/>
        <p:txBody>
          <a:bodyPr/>
          <a:lstStyle/>
          <a:p>
            <a:r>
              <a:rPr lang="en-US" dirty="0"/>
              <a:t>Genotyping</a:t>
            </a:r>
          </a:p>
        </p:txBody>
      </p:sp>
      <p:pic>
        <p:nvPicPr>
          <p:cNvPr id="8" name="Content Placeholder 7" descr="A road with white text on it and mountains in the background&#10;&#10;Description automatically generated with low confidence">
            <a:extLst>
              <a:ext uri="{FF2B5EF4-FFF2-40B4-BE49-F238E27FC236}">
                <a16:creationId xmlns:a16="http://schemas.microsoft.com/office/drawing/2014/main" id="{12324E75-33FB-4030-8327-2F6466EFAB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3725577"/>
            <a:ext cx="3511581" cy="1243584"/>
          </a:xfrm>
        </p:spPr>
      </p:pic>
      <p:sp>
        <p:nvSpPr>
          <p:cNvPr id="5" name="Text Placeholder 4">
            <a:extLst>
              <a:ext uri="{FF2B5EF4-FFF2-40B4-BE49-F238E27FC236}">
                <a16:creationId xmlns:a16="http://schemas.microsoft.com/office/drawing/2014/main" id="{3C5561CC-0A62-406D-A482-B8ABEECD7573}"/>
              </a:ext>
            </a:extLst>
          </p:cNvPr>
          <p:cNvSpPr>
            <a:spLocks noGrp="1"/>
          </p:cNvSpPr>
          <p:nvPr>
            <p:ph type="body" sz="quarter" idx="3"/>
          </p:nvPr>
        </p:nvSpPr>
        <p:spPr/>
        <p:txBody>
          <a:bodyPr/>
          <a:lstStyle/>
          <a:p>
            <a:r>
              <a:rPr lang="en-US" dirty="0"/>
              <a:t>Contact Investigations</a:t>
            </a:r>
          </a:p>
        </p:txBody>
      </p:sp>
      <p:pic>
        <p:nvPicPr>
          <p:cNvPr id="10" name="Content Placeholder 9" descr="A picture containing text, nature, sunset, night sky&#10;&#10;Description automatically generated">
            <a:extLst>
              <a:ext uri="{FF2B5EF4-FFF2-40B4-BE49-F238E27FC236}">
                <a16:creationId xmlns:a16="http://schemas.microsoft.com/office/drawing/2014/main" id="{DC230BD2-2E9B-4066-A6D5-0D1D3F57095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46480" y="3585369"/>
            <a:ext cx="3917502" cy="1524000"/>
          </a:xfrm>
        </p:spPr>
      </p:pic>
    </p:spTree>
    <p:extLst>
      <p:ext uri="{BB962C8B-B14F-4D97-AF65-F5344CB8AC3E}">
        <p14:creationId xmlns:p14="http://schemas.microsoft.com/office/powerpoint/2010/main" val="73048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93F9B-DB8D-4CAA-99EC-442611172CFC}"/>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98879C05-EBBA-4247-BA9D-9EE895CBD264}"/>
              </a:ext>
            </a:extLst>
          </p:cNvPr>
          <p:cNvSpPr>
            <a:spLocks noGrp="1"/>
          </p:cNvSpPr>
          <p:nvPr>
            <p:ph type="body" idx="1"/>
          </p:nvPr>
        </p:nvSpPr>
        <p:spPr/>
        <p:txBody>
          <a:bodyPr>
            <a:normAutofit lnSpcReduction="10000"/>
          </a:bodyPr>
          <a:lstStyle/>
          <a:p>
            <a:pPr algn="l"/>
            <a:r>
              <a:rPr lang="en-US" dirty="0">
                <a:hlinkClick r:id="rId2"/>
              </a:rPr>
              <a:t>TB Genotyping | TB | CDC</a:t>
            </a:r>
            <a:endParaRPr lang="en-US" dirty="0"/>
          </a:p>
          <a:p>
            <a:pPr algn="l"/>
            <a:r>
              <a:rPr lang="en-US"/>
              <a:t>https://www.cdc.gov/tb/programs/genotyping/default.htm</a:t>
            </a:r>
          </a:p>
        </p:txBody>
      </p:sp>
    </p:spTree>
    <p:extLst>
      <p:ext uri="{BB962C8B-B14F-4D97-AF65-F5344CB8AC3E}">
        <p14:creationId xmlns:p14="http://schemas.microsoft.com/office/powerpoint/2010/main" val="350140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ED5A-484E-487A-977C-77089B193E16}"/>
              </a:ext>
            </a:extLst>
          </p:cNvPr>
          <p:cNvSpPr>
            <a:spLocks noGrp="1"/>
          </p:cNvSpPr>
          <p:nvPr>
            <p:ph type="title"/>
          </p:nvPr>
        </p:nvSpPr>
        <p:spPr/>
        <p:txBody>
          <a:bodyPr>
            <a:normAutofit/>
          </a:bodyPr>
          <a:lstStyle/>
          <a:p>
            <a:r>
              <a:rPr lang="en-US" dirty="0"/>
              <a:t>Tip: Always See What’s There</a:t>
            </a:r>
            <a:br>
              <a:rPr lang="en-US" dirty="0"/>
            </a:br>
            <a:r>
              <a:rPr lang="en-US" sz="1100" dirty="0"/>
              <a:t>Do You See the Baby?</a:t>
            </a:r>
          </a:p>
        </p:txBody>
      </p:sp>
      <p:pic>
        <p:nvPicPr>
          <p:cNvPr id="5" name="Content Placeholder 4">
            <a:extLst>
              <a:ext uri="{FF2B5EF4-FFF2-40B4-BE49-F238E27FC236}">
                <a16:creationId xmlns:a16="http://schemas.microsoft.com/office/drawing/2014/main" id="{F6AEFCF7-AFFF-4584-AB29-CD252D973E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1692" y="2557463"/>
            <a:ext cx="4668615" cy="3317875"/>
          </a:xfrm>
        </p:spPr>
      </p:pic>
    </p:spTree>
    <p:extLst>
      <p:ext uri="{BB962C8B-B14F-4D97-AF65-F5344CB8AC3E}">
        <p14:creationId xmlns:p14="http://schemas.microsoft.com/office/powerpoint/2010/main" val="12159470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TotalTime>
  <Words>339</Words>
  <Application>Microsoft Office PowerPoint</Application>
  <PresentationFormat>Widescreen</PresentationFormat>
  <Paragraphs>48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Open Sans</vt:lpstr>
      <vt:lpstr>Organic</vt:lpstr>
      <vt:lpstr>PowerPoint Presentation</vt:lpstr>
      <vt:lpstr>What is TB Genotyping?</vt:lpstr>
      <vt:lpstr>Why do we use TB Genotyping?</vt:lpstr>
      <vt:lpstr>Familiar Strain</vt:lpstr>
      <vt:lpstr>The Importance of the Contact Investigation (CI)</vt:lpstr>
      <vt:lpstr>The CI Round-Up</vt:lpstr>
      <vt:lpstr>Science &amp; Leg Work Got Us Here</vt:lpstr>
      <vt:lpstr>References</vt:lpstr>
      <vt:lpstr>Tip: Always See What’s There Do You See the Baby?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Donald</dc:creator>
  <cp:lastModifiedBy>Franklin, Donald</cp:lastModifiedBy>
  <cp:revision>9</cp:revision>
  <cp:lastPrinted>2021-02-08T16:47:17Z</cp:lastPrinted>
  <dcterms:created xsi:type="dcterms:W3CDTF">2021-02-08T16:25:00Z</dcterms:created>
  <dcterms:modified xsi:type="dcterms:W3CDTF">2021-10-04T14:07:28Z</dcterms:modified>
</cp:coreProperties>
</file>